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65" r:id="rId3"/>
    <p:sldId id="266" r:id="rId4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F85B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F85B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1368" y="1540002"/>
            <a:ext cx="5008880" cy="4462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6A6A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80403" y="1540002"/>
            <a:ext cx="4919980" cy="4225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6A6A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70337" y="0"/>
            <a:ext cx="732797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096500" y="313943"/>
            <a:ext cx="1778507" cy="509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F85B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88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495543" y="6134099"/>
            <a:ext cx="1200911" cy="344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51632" y="189103"/>
            <a:ext cx="7593330" cy="6289675"/>
          </a:xfrm>
          <a:custGeom>
            <a:avLst/>
            <a:gdLst/>
            <a:ahLst/>
            <a:cxnLst/>
            <a:rect l="l" t="t" r="r" b="b"/>
            <a:pathLst>
              <a:path w="7593330" h="6289675">
                <a:moveTo>
                  <a:pt x="0" y="6289344"/>
                </a:moveTo>
                <a:lnTo>
                  <a:pt x="6329934" y="0"/>
                </a:lnTo>
                <a:lnTo>
                  <a:pt x="7593330" y="3688588"/>
                </a:lnTo>
                <a:lnTo>
                  <a:pt x="0" y="6289344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95543" y="6134099"/>
            <a:ext cx="1200911" cy="344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897879" y="3232404"/>
            <a:ext cx="396240" cy="208915"/>
          </a:xfrm>
          <a:custGeom>
            <a:avLst/>
            <a:gdLst/>
            <a:ahLst/>
            <a:cxnLst/>
            <a:rect l="l" t="t" r="r" b="b"/>
            <a:pathLst>
              <a:path w="396239" h="208914">
                <a:moveTo>
                  <a:pt x="396240" y="0"/>
                </a:moveTo>
                <a:lnTo>
                  <a:pt x="0" y="0"/>
                </a:lnTo>
                <a:lnTo>
                  <a:pt x="198120" y="208787"/>
                </a:lnTo>
                <a:lnTo>
                  <a:pt x="396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5" y="1523"/>
            <a:ext cx="12186285" cy="6856730"/>
          </a:xfrm>
          <a:custGeom>
            <a:avLst/>
            <a:gdLst/>
            <a:ahLst/>
            <a:cxnLst/>
            <a:rect l="l" t="t" r="r" b="b"/>
            <a:pathLst>
              <a:path w="12186285" h="6856730">
                <a:moveTo>
                  <a:pt x="0" y="0"/>
                </a:moveTo>
                <a:lnTo>
                  <a:pt x="0" y="6856473"/>
                </a:lnTo>
                <a:lnTo>
                  <a:pt x="12185904" y="6856473"/>
                </a:lnTo>
                <a:lnTo>
                  <a:pt x="12185904" y="6854570"/>
                </a:lnTo>
                <a:lnTo>
                  <a:pt x="0" y="0"/>
                </a:lnTo>
                <a:close/>
              </a:path>
            </a:pathLst>
          </a:custGeom>
          <a:solidFill>
            <a:srgbClr val="FB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43484" y="0"/>
            <a:ext cx="789940" cy="6858000"/>
          </a:xfrm>
          <a:custGeom>
            <a:avLst/>
            <a:gdLst/>
            <a:ahLst/>
            <a:cxnLst/>
            <a:rect l="l" t="t" r="r" b="b"/>
            <a:pathLst>
              <a:path w="789940" h="6858000">
                <a:moveTo>
                  <a:pt x="782955" y="0"/>
                </a:moveTo>
                <a:lnTo>
                  <a:pt x="6464" y="0"/>
                </a:lnTo>
                <a:lnTo>
                  <a:pt x="394716" y="365760"/>
                </a:lnTo>
                <a:lnTo>
                  <a:pt x="782955" y="0"/>
                </a:lnTo>
                <a:close/>
              </a:path>
              <a:path w="789940" h="6858000">
                <a:moveTo>
                  <a:pt x="789432" y="6858000"/>
                </a:moveTo>
                <a:lnTo>
                  <a:pt x="394716" y="6486144"/>
                </a:lnTo>
                <a:lnTo>
                  <a:pt x="0" y="6858000"/>
                </a:lnTo>
                <a:lnTo>
                  <a:pt x="789432" y="6858000"/>
                </a:lnTo>
                <a:close/>
              </a:path>
            </a:pathLst>
          </a:custGeom>
          <a:solidFill>
            <a:srgbClr val="008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085576" y="6536434"/>
            <a:ext cx="777240" cy="2209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1614" y="481024"/>
            <a:ext cx="11148771" cy="8362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1F85B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0959" y="2385060"/>
            <a:ext cx="5765800" cy="3740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9386" y="6644531"/>
            <a:ext cx="21653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pc="-25" dirty="0"/>
              <a:t>L’impatto </a:t>
            </a:r>
            <a:r>
              <a:rPr spc="-5" dirty="0"/>
              <a:t>secondo lo scenario </a:t>
            </a:r>
            <a:r>
              <a:rPr dirty="0"/>
              <a:t>COVID-19 pessimistico: settori con </a:t>
            </a:r>
            <a:r>
              <a:rPr spc="-5" dirty="0"/>
              <a:t>i  maggiori e i </a:t>
            </a:r>
            <a:r>
              <a:rPr dirty="0"/>
              <a:t>minori</a:t>
            </a:r>
            <a:r>
              <a:rPr spc="30" dirty="0"/>
              <a:t> </a:t>
            </a:r>
            <a:r>
              <a:rPr spc="-5" dirty="0"/>
              <a:t>impatti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36321" y="1716404"/>
            <a:ext cx="4307205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70"/>
              </a:lnSpc>
              <a:spcBef>
                <a:spcPts val="100"/>
              </a:spcBef>
            </a:pP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I </a:t>
            </a:r>
            <a:r>
              <a:rPr sz="1800" b="1" spc="-10" dirty="0">
                <a:solidFill>
                  <a:srgbClr val="6A6A6A"/>
                </a:solidFill>
                <a:latin typeface="Arial"/>
                <a:cs typeface="Arial"/>
              </a:rPr>
              <a:t>10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settori </a:t>
            </a: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con le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performance</a:t>
            </a:r>
            <a:r>
              <a:rPr sz="1800" b="1" spc="5" dirty="0">
                <a:solidFill>
                  <a:srgbClr val="6A6A6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peggiori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30"/>
              </a:lnSpc>
            </a:pP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milioni di euro e tassi</a:t>
            </a:r>
            <a:r>
              <a:rPr sz="1600" spc="-10" dirty="0">
                <a:solidFill>
                  <a:srgbClr val="6A6A6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a/a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0959" y="2385060"/>
          <a:ext cx="5746748" cy="3727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2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2020/19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34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ALBERGHI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12.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73,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34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AGENZIE VIAGGI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TOUR</a:t>
                      </a:r>
                      <a:r>
                        <a:rPr sz="1200" b="1" spc="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OPERATOR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68,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 marL="6350" marR="1016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STRUTTURE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RICETTIVE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EXTRA-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ALBERGHIERE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948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64,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6350" marR="11061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PRODUZIONE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RIMORCHI ED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ALLESTIMENTO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</a:t>
                      </a:r>
                      <a:r>
                        <a:rPr sz="120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VEICOLI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55,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 marL="6350" marR="877569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CONCESSIONARI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AUTOVEICOLI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MOTOCICLI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60.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27.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55,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marL="6350">
                        <a:lnSpc>
                          <a:spcPts val="1345"/>
                        </a:lnSpc>
                        <a:spcBef>
                          <a:spcPts val="4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TRASPORTI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AEREI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5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5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785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5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55,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GESTIONE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AEROPORTI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3.3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1.6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,4%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34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AUTOMOBILI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39.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21.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45,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084">
                <a:tc>
                  <a:txBody>
                    <a:bodyPr/>
                    <a:lstStyle/>
                    <a:p>
                      <a:pPr marL="6350" marR="48640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VEICOLI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COMMERCIALI INDUSTRIALI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AUTOBUS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12.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45,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 marL="6350" marR="1549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COMPONENTI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AUTOVEICOLI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ALTRI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MEZZI 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TRASPORTO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23.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12.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45,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406388" y="2395347"/>
          <a:ext cx="5746748" cy="3728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2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ts val="1370"/>
                        </a:lnSpc>
                        <a:spcBef>
                          <a:spcPts val="1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ts val="1370"/>
                        </a:lnSpc>
                        <a:spcBef>
                          <a:spcPts val="1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370"/>
                        </a:lnSpc>
                        <a:spcBef>
                          <a:spcPts val="1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2020/19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ts val="135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COMMERCIO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5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4.3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5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6.7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5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,0%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DISTRIBUZIONE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ALIMENTARE</a:t>
                      </a:r>
                      <a:r>
                        <a:rPr sz="12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MODERNA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108.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132.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200" spc="-1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22,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 marL="6985" marR="3917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INGROSSO PRODOTTI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FARMACEUTICI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MEDICALI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33.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38.</a:t>
                      </a:r>
                      <a:r>
                        <a:rPr sz="1200" spc="-8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ts val="1345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APPARECCHI</a:t>
                      </a:r>
                      <a:r>
                        <a:rPr sz="12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MEDICALI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ts val="1345"/>
                        </a:lnSpc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SPECIALITA'</a:t>
                      </a:r>
                      <a:r>
                        <a:rPr sz="120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FARMACEUTICHE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25.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27.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ts val="1345"/>
                        </a:lnSpc>
                        <a:spcBef>
                          <a:spcPts val="5"/>
                        </a:spcBef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MATERIE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PRIME</a:t>
                      </a:r>
                      <a:r>
                        <a:rPr sz="120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FARMACEUTICHE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ts val="1345"/>
                        </a:lnSpc>
                        <a:spcBef>
                          <a:spcPts val="5"/>
                        </a:spcBef>
                      </a:pPr>
                      <a:r>
                        <a:rPr sz="12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LAVANDERIE</a:t>
                      </a:r>
                      <a:r>
                        <a:rPr sz="120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INDUSTRIALI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229">
                <a:tc>
                  <a:txBody>
                    <a:bodyPr/>
                    <a:lstStyle/>
                    <a:p>
                      <a:pPr marL="6985">
                        <a:lnSpc>
                          <a:spcPts val="1345"/>
                        </a:lnSpc>
                        <a:spcBef>
                          <a:spcPts val="4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CANTIERISTICA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5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5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10.</a:t>
                      </a:r>
                      <a:r>
                        <a:rPr sz="1200" spc="-8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5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ts val="1340"/>
                        </a:lnSpc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GAS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INDUSTRIALI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MEDICALI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ts val="134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PRODUZIONE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ORTOFRUTTA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95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5.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1200" spc="5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rgbClr val="5E5E5E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442709" y="1709673"/>
            <a:ext cx="4230370" cy="547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5"/>
              </a:lnSpc>
              <a:spcBef>
                <a:spcPts val="100"/>
              </a:spcBef>
            </a:pP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I </a:t>
            </a:r>
            <a:r>
              <a:rPr sz="1800" b="1" spc="-10" dirty="0">
                <a:solidFill>
                  <a:srgbClr val="6A6A6A"/>
                </a:solidFill>
                <a:latin typeface="Arial"/>
                <a:cs typeface="Arial"/>
              </a:rPr>
              <a:t>10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settori </a:t>
            </a: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con le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performance</a:t>
            </a:r>
            <a:r>
              <a:rPr sz="1800" b="1" spc="5" dirty="0">
                <a:solidFill>
                  <a:srgbClr val="6A6A6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migliori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spc="-5" dirty="0">
                <a:solidFill>
                  <a:srgbClr val="6A6A6A"/>
                </a:solidFill>
                <a:latin typeface="Arial"/>
                <a:cs typeface="Arial"/>
              </a:rPr>
              <a:t>milioni di euro e </a:t>
            </a:r>
            <a:r>
              <a:rPr sz="1800" dirty="0">
                <a:solidFill>
                  <a:srgbClr val="6A6A6A"/>
                </a:solidFill>
                <a:latin typeface="Arial"/>
                <a:cs typeface="Arial"/>
              </a:rPr>
              <a:t>tassi</a:t>
            </a:r>
            <a:r>
              <a:rPr sz="1800" spc="10" dirty="0">
                <a:solidFill>
                  <a:srgbClr val="6A6A6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A6A6A"/>
                </a:solidFill>
                <a:latin typeface="Arial"/>
                <a:cs typeface="Arial"/>
              </a:rPr>
              <a:t>a/a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614" y="481024"/>
            <a:ext cx="93345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L’impatto </a:t>
            </a:r>
            <a:r>
              <a:rPr spc="-5" dirty="0"/>
              <a:t>sulle regioni secondo lo scenario </a:t>
            </a:r>
            <a:r>
              <a:rPr dirty="0"/>
              <a:t>COVID-19</a:t>
            </a:r>
            <a:r>
              <a:rPr spc="180" dirty="0"/>
              <a:t> </a:t>
            </a:r>
            <a:r>
              <a:rPr dirty="0"/>
              <a:t>base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6004" y="1165986"/>
            <a:ext cx="4699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Fatturato delle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imprese </a:t>
            </a: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italiane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per</a:t>
            </a:r>
            <a:r>
              <a:rPr sz="1800" b="1" spc="-40" dirty="0">
                <a:solidFill>
                  <a:srgbClr val="6A6A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regione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45302" y="6260929"/>
            <a:ext cx="38100" cy="38735"/>
            <a:chOff x="1545302" y="6260929"/>
            <a:chExt cx="38100" cy="38735"/>
          </a:xfrm>
        </p:grpSpPr>
        <p:sp>
          <p:nvSpPr>
            <p:cNvPr id="5" name="object 5"/>
            <p:cNvSpPr/>
            <p:nvPr/>
          </p:nvSpPr>
          <p:spPr>
            <a:xfrm>
              <a:off x="1548015" y="6263660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19">
                  <a:moveTo>
                    <a:pt x="0" y="0"/>
                  </a:moveTo>
                  <a:lnTo>
                    <a:pt x="32552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45302" y="6260929"/>
              <a:ext cx="38100" cy="5715"/>
            </a:xfrm>
            <a:custGeom>
              <a:avLst/>
              <a:gdLst/>
              <a:ahLst/>
              <a:cxnLst/>
              <a:rect l="l" t="t" r="r" b="b"/>
              <a:pathLst>
                <a:path w="38100" h="5714">
                  <a:moveTo>
                    <a:pt x="37978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7978" y="5462"/>
                  </a:lnTo>
                  <a:lnTo>
                    <a:pt x="37978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48015" y="626912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5">
                  <a:moveTo>
                    <a:pt x="0" y="0"/>
                  </a:moveTo>
                  <a:lnTo>
                    <a:pt x="27127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45302" y="6266391"/>
              <a:ext cx="33020" cy="5715"/>
            </a:xfrm>
            <a:custGeom>
              <a:avLst/>
              <a:gdLst/>
              <a:ahLst/>
              <a:cxnLst/>
              <a:rect l="l" t="t" r="r" b="b"/>
              <a:pathLst>
                <a:path w="33019" h="5714">
                  <a:moveTo>
                    <a:pt x="32552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2552" y="5462"/>
                  </a:lnTo>
                  <a:lnTo>
                    <a:pt x="32552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48015" y="6274584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1701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45302" y="6271853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5" h="5714">
                  <a:moveTo>
                    <a:pt x="27127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7127" y="5462"/>
                  </a:lnTo>
                  <a:lnTo>
                    <a:pt x="2712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48015" y="6280047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09">
                  <a:moveTo>
                    <a:pt x="0" y="0"/>
                  </a:moveTo>
                  <a:lnTo>
                    <a:pt x="16276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45302" y="6277315"/>
              <a:ext cx="22225" cy="5715"/>
            </a:xfrm>
            <a:custGeom>
              <a:avLst/>
              <a:gdLst/>
              <a:ahLst/>
              <a:cxnLst/>
              <a:rect l="l" t="t" r="r" b="b"/>
              <a:pathLst>
                <a:path w="22225" h="5714">
                  <a:moveTo>
                    <a:pt x="21701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1701" y="5462"/>
                  </a:lnTo>
                  <a:lnTo>
                    <a:pt x="2170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8015" y="628550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0850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45302" y="6282778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09" h="5714">
                  <a:moveTo>
                    <a:pt x="16276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16276" y="5462"/>
                  </a:lnTo>
                  <a:lnTo>
                    <a:pt x="16276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48015" y="6290971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5">
                  <a:moveTo>
                    <a:pt x="0" y="0"/>
                  </a:moveTo>
                  <a:lnTo>
                    <a:pt x="5425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45297" y="6288252"/>
              <a:ext cx="11430" cy="11430"/>
            </a:xfrm>
            <a:custGeom>
              <a:avLst/>
              <a:gdLst/>
              <a:ahLst/>
              <a:cxnLst/>
              <a:rect l="l" t="t" r="r" b="b"/>
              <a:pathLst>
                <a:path w="11430" h="11429">
                  <a:moveTo>
                    <a:pt x="10845" y="0"/>
                  </a:moveTo>
                  <a:lnTo>
                    <a:pt x="0" y="0"/>
                  </a:lnTo>
                  <a:lnTo>
                    <a:pt x="0" y="5461"/>
                  </a:lnTo>
                  <a:lnTo>
                    <a:pt x="0" y="10922"/>
                  </a:lnTo>
                  <a:lnTo>
                    <a:pt x="5422" y="10922"/>
                  </a:lnTo>
                  <a:lnTo>
                    <a:pt x="5422" y="5461"/>
                  </a:lnTo>
                  <a:lnTo>
                    <a:pt x="10845" y="5461"/>
                  </a:lnTo>
                  <a:lnTo>
                    <a:pt x="10845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2180301" y="6260929"/>
            <a:ext cx="38735" cy="38735"/>
            <a:chOff x="2180301" y="6260929"/>
            <a:chExt cx="38735" cy="38735"/>
          </a:xfrm>
        </p:grpSpPr>
        <p:sp>
          <p:nvSpPr>
            <p:cNvPr id="18" name="object 18"/>
            <p:cNvSpPr/>
            <p:nvPr/>
          </p:nvSpPr>
          <p:spPr>
            <a:xfrm>
              <a:off x="2183014" y="6263660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19">
                  <a:moveTo>
                    <a:pt x="0" y="0"/>
                  </a:moveTo>
                  <a:lnTo>
                    <a:pt x="32552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80301" y="6260929"/>
              <a:ext cx="38735" cy="5715"/>
            </a:xfrm>
            <a:custGeom>
              <a:avLst/>
              <a:gdLst/>
              <a:ahLst/>
              <a:cxnLst/>
              <a:rect l="l" t="t" r="r" b="b"/>
              <a:pathLst>
                <a:path w="38735" h="5714">
                  <a:moveTo>
                    <a:pt x="38249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8249" y="5462"/>
                  </a:lnTo>
                  <a:lnTo>
                    <a:pt x="3824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83014" y="626912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5">
                  <a:moveTo>
                    <a:pt x="0" y="0"/>
                  </a:moveTo>
                  <a:lnTo>
                    <a:pt x="27127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80301" y="6266391"/>
              <a:ext cx="33020" cy="5715"/>
            </a:xfrm>
            <a:custGeom>
              <a:avLst/>
              <a:gdLst/>
              <a:ahLst/>
              <a:cxnLst/>
              <a:rect l="l" t="t" r="r" b="b"/>
              <a:pathLst>
                <a:path w="33019" h="5714">
                  <a:moveTo>
                    <a:pt x="32552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2552" y="5462"/>
                  </a:lnTo>
                  <a:lnTo>
                    <a:pt x="32552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83014" y="6274584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1701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180301" y="6271853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5" h="5714">
                  <a:moveTo>
                    <a:pt x="27127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7127" y="5462"/>
                  </a:lnTo>
                  <a:lnTo>
                    <a:pt x="2712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183014" y="6280047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10">
                  <a:moveTo>
                    <a:pt x="0" y="0"/>
                  </a:moveTo>
                  <a:lnTo>
                    <a:pt x="16276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80301" y="6277315"/>
              <a:ext cx="22225" cy="5715"/>
            </a:xfrm>
            <a:custGeom>
              <a:avLst/>
              <a:gdLst/>
              <a:ahLst/>
              <a:cxnLst/>
              <a:rect l="l" t="t" r="r" b="b"/>
              <a:pathLst>
                <a:path w="22225" h="5714">
                  <a:moveTo>
                    <a:pt x="21701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1701" y="5462"/>
                  </a:lnTo>
                  <a:lnTo>
                    <a:pt x="2170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183014" y="628550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0850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80301" y="6282778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10" h="5714">
                  <a:moveTo>
                    <a:pt x="16276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16276" y="5462"/>
                  </a:lnTo>
                  <a:lnTo>
                    <a:pt x="16276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83014" y="6290971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4">
                  <a:moveTo>
                    <a:pt x="0" y="0"/>
                  </a:moveTo>
                  <a:lnTo>
                    <a:pt x="5425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80301" y="6288240"/>
              <a:ext cx="11430" cy="5715"/>
            </a:xfrm>
            <a:custGeom>
              <a:avLst/>
              <a:gdLst/>
              <a:ahLst/>
              <a:cxnLst/>
              <a:rect l="l" t="t" r="r" b="b"/>
              <a:pathLst>
                <a:path w="11430" h="5714">
                  <a:moveTo>
                    <a:pt x="10850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10850" y="5462"/>
                  </a:lnTo>
                  <a:lnTo>
                    <a:pt x="1085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83014" y="629643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80301" y="6293702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425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5425" y="5462"/>
                  </a:lnTo>
                  <a:lnTo>
                    <a:pt x="5425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2815627" y="6260929"/>
            <a:ext cx="38100" cy="38735"/>
            <a:chOff x="2815627" y="6260929"/>
            <a:chExt cx="38100" cy="38735"/>
          </a:xfrm>
        </p:grpSpPr>
        <p:sp>
          <p:nvSpPr>
            <p:cNvPr id="33" name="object 33"/>
            <p:cNvSpPr/>
            <p:nvPr/>
          </p:nvSpPr>
          <p:spPr>
            <a:xfrm>
              <a:off x="2818339" y="6263660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19">
                  <a:moveTo>
                    <a:pt x="0" y="0"/>
                  </a:moveTo>
                  <a:lnTo>
                    <a:pt x="32552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15627" y="6260929"/>
              <a:ext cx="38100" cy="5715"/>
            </a:xfrm>
            <a:custGeom>
              <a:avLst/>
              <a:gdLst/>
              <a:ahLst/>
              <a:cxnLst/>
              <a:rect l="l" t="t" r="r" b="b"/>
              <a:pathLst>
                <a:path w="38100" h="5714">
                  <a:moveTo>
                    <a:pt x="37978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7978" y="5462"/>
                  </a:lnTo>
                  <a:lnTo>
                    <a:pt x="37978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818339" y="626912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5">
                  <a:moveTo>
                    <a:pt x="0" y="0"/>
                  </a:moveTo>
                  <a:lnTo>
                    <a:pt x="27127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815627" y="6266391"/>
              <a:ext cx="33020" cy="5715"/>
            </a:xfrm>
            <a:custGeom>
              <a:avLst/>
              <a:gdLst/>
              <a:ahLst/>
              <a:cxnLst/>
              <a:rect l="l" t="t" r="r" b="b"/>
              <a:pathLst>
                <a:path w="33019" h="5714">
                  <a:moveTo>
                    <a:pt x="32552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2552" y="5462"/>
                  </a:lnTo>
                  <a:lnTo>
                    <a:pt x="32552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818339" y="6274584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1701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815627" y="6271853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5" h="5714">
                  <a:moveTo>
                    <a:pt x="27127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7127" y="5462"/>
                  </a:lnTo>
                  <a:lnTo>
                    <a:pt x="2712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18339" y="6280047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10">
                  <a:moveTo>
                    <a:pt x="0" y="0"/>
                  </a:moveTo>
                  <a:lnTo>
                    <a:pt x="16276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15627" y="6277315"/>
              <a:ext cx="22225" cy="5715"/>
            </a:xfrm>
            <a:custGeom>
              <a:avLst/>
              <a:gdLst/>
              <a:ahLst/>
              <a:cxnLst/>
              <a:rect l="l" t="t" r="r" b="b"/>
              <a:pathLst>
                <a:path w="22225" h="5714">
                  <a:moveTo>
                    <a:pt x="21701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1701" y="5462"/>
                  </a:lnTo>
                  <a:lnTo>
                    <a:pt x="2170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818339" y="628550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0850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815627" y="6282778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10" h="5714">
                  <a:moveTo>
                    <a:pt x="16276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16276" y="5462"/>
                  </a:lnTo>
                  <a:lnTo>
                    <a:pt x="16276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818339" y="6290971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4">
                  <a:moveTo>
                    <a:pt x="0" y="0"/>
                  </a:moveTo>
                  <a:lnTo>
                    <a:pt x="5425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815627" y="6288240"/>
              <a:ext cx="11430" cy="5715"/>
            </a:xfrm>
            <a:custGeom>
              <a:avLst/>
              <a:gdLst/>
              <a:ahLst/>
              <a:cxnLst/>
              <a:rect l="l" t="t" r="r" b="b"/>
              <a:pathLst>
                <a:path w="11430" h="5714">
                  <a:moveTo>
                    <a:pt x="10850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10850" y="5462"/>
                  </a:lnTo>
                  <a:lnTo>
                    <a:pt x="1085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818339" y="629643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815627" y="6293702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425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5425" y="5462"/>
                  </a:lnTo>
                  <a:lnTo>
                    <a:pt x="5425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3559462" y="6260928"/>
            <a:ext cx="38100" cy="38735"/>
            <a:chOff x="3559462" y="6260928"/>
            <a:chExt cx="38100" cy="38735"/>
          </a:xfrm>
        </p:grpSpPr>
        <p:sp>
          <p:nvSpPr>
            <p:cNvPr id="48" name="object 48"/>
            <p:cNvSpPr/>
            <p:nvPr/>
          </p:nvSpPr>
          <p:spPr>
            <a:xfrm>
              <a:off x="3562174" y="6263659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552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59462" y="6260928"/>
              <a:ext cx="38100" cy="5715"/>
            </a:xfrm>
            <a:custGeom>
              <a:avLst/>
              <a:gdLst/>
              <a:ahLst/>
              <a:cxnLst/>
              <a:rect l="l" t="t" r="r" b="b"/>
              <a:pathLst>
                <a:path w="38100" h="5714">
                  <a:moveTo>
                    <a:pt x="37978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7978" y="5462"/>
                  </a:lnTo>
                  <a:lnTo>
                    <a:pt x="37978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562174" y="626912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4">
                  <a:moveTo>
                    <a:pt x="0" y="0"/>
                  </a:moveTo>
                  <a:lnTo>
                    <a:pt x="27127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559462" y="6266390"/>
              <a:ext cx="33020" cy="5715"/>
            </a:xfrm>
            <a:custGeom>
              <a:avLst/>
              <a:gdLst/>
              <a:ahLst/>
              <a:cxnLst/>
              <a:rect l="l" t="t" r="r" b="b"/>
              <a:pathLst>
                <a:path w="33020" h="5714">
                  <a:moveTo>
                    <a:pt x="32552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2552" y="5462"/>
                  </a:lnTo>
                  <a:lnTo>
                    <a:pt x="32552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562174" y="6274584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1701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559462" y="6271853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4" h="5714">
                  <a:moveTo>
                    <a:pt x="27127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7127" y="5462"/>
                  </a:lnTo>
                  <a:lnTo>
                    <a:pt x="2712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62174" y="6280046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10">
                  <a:moveTo>
                    <a:pt x="0" y="0"/>
                  </a:moveTo>
                  <a:lnTo>
                    <a:pt x="16276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59462" y="6277315"/>
              <a:ext cx="22225" cy="5715"/>
            </a:xfrm>
            <a:custGeom>
              <a:avLst/>
              <a:gdLst/>
              <a:ahLst/>
              <a:cxnLst/>
              <a:rect l="l" t="t" r="r" b="b"/>
              <a:pathLst>
                <a:path w="22225" h="5714">
                  <a:moveTo>
                    <a:pt x="21701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1701" y="5462"/>
                  </a:lnTo>
                  <a:lnTo>
                    <a:pt x="2170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562174" y="628550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0850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559462" y="6282777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10" h="5714">
                  <a:moveTo>
                    <a:pt x="16276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16276" y="5462"/>
                  </a:lnTo>
                  <a:lnTo>
                    <a:pt x="16276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562174" y="6290971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4">
                  <a:moveTo>
                    <a:pt x="0" y="0"/>
                  </a:moveTo>
                  <a:lnTo>
                    <a:pt x="5425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559454" y="6288252"/>
              <a:ext cx="11430" cy="11430"/>
            </a:xfrm>
            <a:custGeom>
              <a:avLst/>
              <a:gdLst/>
              <a:ahLst/>
              <a:cxnLst/>
              <a:rect l="l" t="t" r="r" b="b"/>
              <a:pathLst>
                <a:path w="11429" h="11429">
                  <a:moveTo>
                    <a:pt x="10858" y="0"/>
                  </a:moveTo>
                  <a:lnTo>
                    <a:pt x="0" y="0"/>
                  </a:lnTo>
                  <a:lnTo>
                    <a:pt x="0" y="5461"/>
                  </a:lnTo>
                  <a:lnTo>
                    <a:pt x="0" y="10922"/>
                  </a:lnTo>
                  <a:lnTo>
                    <a:pt x="5422" y="10922"/>
                  </a:lnTo>
                  <a:lnTo>
                    <a:pt x="5422" y="5461"/>
                  </a:lnTo>
                  <a:lnTo>
                    <a:pt x="10858" y="5461"/>
                  </a:lnTo>
                  <a:lnTo>
                    <a:pt x="10858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" name="object 60"/>
          <p:cNvGrpSpPr/>
          <p:nvPr/>
        </p:nvGrpSpPr>
        <p:grpSpPr>
          <a:xfrm>
            <a:off x="4194570" y="6260928"/>
            <a:ext cx="38100" cy="38735"/>
            <a:chOff x="4194570" y="6260928"/>
            <a:chExt cx="38100" cy="38735"/>
          </a:xfrm>
        </p:grpSpPr>
        <p:sp>
          <p:nvSpPr>
            <p:cNvPr id="61" name="object 61"/>
            <p:cNvSpPr/>
            <p:nvPr/>
          </p:nvSpPr>
          <p:spPr>
            <a:xfrm>
              <a:off x="4197283" y="6263659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552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194570" y="6260928"/>
              <a:ext cx="38100" cy="5715"/>
            </a:xfrm>
            <a:custGeom>
              <a:avLst/>
              <a:gdLst/>
              <a:ahLst/>
              <a:cxnLst/>
              <a:rect l="l" t="t" r="r" b="b"/>
              <a:pathLst>
                <a:path w="38100" h="5714">
                  <a:moveTo>
                    <a:pt x="37978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7978" y="5462"/>
                  </a:lnTo>
                  <a:lnTo>
                    <a:pt x="37978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197283" y="626912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4">
                  <a:moveTo>
                    <a:pt x="0" y="0"/>
                  </a:moveTo>
                  <a:lnTo>
                    <a:pt x="27127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194570" y="6266390"/>
              <a:ext cx="33020" cy="5715"/>
            </a:xfrm>
            <a:custGeom>
              <a:avLst/>
              <a:gdLst/>
              <a:ahLst/>
              <a:cxnLst/>
              <a:rect l="l" t="t" r="r" b="b"/>
              <a:pathLst>
                <a:path w="33020" h="5714">
                  <a:moveTo>
                    <a:pt x="32552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32552" y="5462"/>
                  </a:lnTo>
                  <a:lnTo>
                    <a:pt x="32552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197283" y="6274584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1701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194570" y="6271853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4" h="5714">
                  <a:moveTo>
                    <a:pt x="27127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7127" y="5462"/>
                  </a:lnTo>
                  <a:lnTo>
                    <a:pt x="2712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197283" y="6280046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10">
                  <a:moveTo>
                    <a:pt x="0" y="0"/>
                  </a:moveTo>
                  <a:lnTo>
                    <a:pt x="16276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194570" y="6277315"/>
              <a:ext cx="22225" cy="5715"/>
            </a:xfrm>
            <a:custGeom>
              <a:avLst/>
              <a:gdLst/>
              <a:ahLst/>
              <a:cxnLst/>
              <a:rect l="l" t="t" r="r" b="b"/>
              <a:pathLst>
                <a:path w="22225" h="5714">
                  <a:moveTo>
                    <a:pt x="21701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21701" y="5462"/>
                  </a:lnTo>
                  <a:lnTo>
                    <a:pt x="2170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197283" y="628550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0850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194570" y="6282777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10" h="5714">
                  <a:moveTo>
                    <a:pt x="16276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16276" y="5462"/>
                  </a:lnTo>
                  <a:lnTo>
                    <a:pt x="16276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197283" y="6290971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4">
                  <a:moveTo>
                    <a:pt x="0" y="0"/>
                  </a:moveTo>
                  <a:lnTo>
                    <a:pt x="5425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94570" y="6288240"/>
              <a:ext cx="11430" cy="5715"/>
            </a:xfrm>
            <a:custGeom>
              <a:avLst/>
              <a:gdLst/>
              <a:ahLst/>
              <a:cxnLst/>
              <a:rect l="l" t="t" r="r" b="b"/>
              <a:pathLst>
                <a:path w="11429" h="5714">
                  <a:moveTo>
                    <a:pt x="10850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10850" y="5462"/>
                  </a:lnTo>
                  <a:lnTo>
                    <a:pt x="1085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197283" y="629643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462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194570" y="6293702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425" y="0"/>
                  </a:moveTo>
                  <a:lnTo>
                    <a:pt x="0" y="0"/>
                  </a:lnTo>
                  <a:lnTo>
                    <a:pt x="0" y="5462"/>
                  </a:lnTo>
                  <a:lnTo>
                    <a:pt x="5425" y="5462"/>
                  </a:lnTo>
                  <a:lnTo>
                    <a:pt x="5425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242315" y="1629180"/>
          <a:ext cx="9001121" cy="4833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6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8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11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30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250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74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senza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shock</a:t>
                      </a:r>
                      <a:r>
                        <a:rPr sz="12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COVID-19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(€mld)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635000" algn="l"/>
                          <a:tab pos="1270000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2019	2020	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F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F539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COVID-19</a:t>
                      </a:r>
                      <a:r>
                        <a:rPr sz="12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(€</a:t>
                      </a:r>
                      <a:r>
                        <a:rPr sz="12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mld)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635000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2020	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F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F539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rowSpan="2" gridSpan="4">
                  <a:txBody>
                    <a:bodyPr/>
                    <a:lstStyle/>
                    <a:p>
                      <a:pPr marL="78105">
                        <a:lnSpc>
                          <a:spcPts val="1255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fatturato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perso vs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situazione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60020" marR="32384" indent="113664">
                        <a:lnSpc>
                          <a:spcPts val="1590"/>
                        </a:lnSpc>
                        <a:spcBef>
                          <a:spcPts val="80"/>
                        </a:spcBef>
                        <a:tabLst>
                          <a:tab pos="746125" algn="l"/>
                          <a:tab pos="1218565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ante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COVID-19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(€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mld)  202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	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	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F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F539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tassi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variazione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2020/2019 2021/2020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2021/2019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F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F539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2F539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2F539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2F539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2F539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83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Lombardia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751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764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780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702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763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62,1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6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17,8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-6,6%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914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Lazio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398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404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364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404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40,3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9527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46,8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-8,5%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83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Emilia</a:t>
                      </a:r>
                      <a:r>
                        <a:rPr sz="1200" spc="-4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Romagna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243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218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19,7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-6,7%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8,4%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914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Piemonte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186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188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192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187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20,9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9527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-9,8%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83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Veneto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244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219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19,7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-6,7%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586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Toscana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9527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-7,2%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83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Campania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8,2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-7,0%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914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Trentino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Alto</a:t>
                      </a:r>
                      <a:r>
                        <a:rPr sz="1200" spc="-4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Adige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5,1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7147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6,4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-8,1%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83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Puglia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4,6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-6,9%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914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Sicilia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5,0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7147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5,9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-7,8%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2,4%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83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Friuli Venezia</a:t>
                      </a:r>
                      <a:r>
                        <a:rPr sz="1200" spc="-9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Giulia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4,0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-6,6%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968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Marche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3,8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7147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5,3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-7,6%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8,7%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566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Liguria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4,0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-7,7%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914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Abruzzo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3,2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7147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3,9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-9,9%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83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Sardegna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2,6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-8,9%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881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Umbria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1,8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7147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2,1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-5,4%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1426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Basilicata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1,4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-11,1%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14,2%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789">
                <a:tc>
                  <a:txBody>
                    <a:bodyPr/>
                    <a:lstStyle/>
                    <a:p>
                      <a:pPr marL="24130">
                        <a:lnSpc>
                          <a:spcPts val="13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Calabria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35"/>
                        </a:lnSpc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1,0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35"/>
                        </a:lnSpc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1335"/>
                        </a:lnSpc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ts val="13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-7,0%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644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Valle</a:t>
                      </a:r>
                      <a:r>
                        <a:rPr sz="1200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d'Aosta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0,4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7147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0,6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-8,7%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1561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Molise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5209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0,2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4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-7,3%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5924">
                <a:tc>
                  <a:txBody>
                    <a:bodyPr/>
                    <a:lstStyle/>
                    <a:p>
                      <a:pPr marL="24130">
                        <a:lnSpc>
                          <a:spcPts val="1340"/>
                        </a:lnSpc>
                      </a:pPr>
                      <a:r>
                        <a:rPr sz="1200" b="1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Italia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4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410,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4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452,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4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502,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4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232,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4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446,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340"/>
                        </a:lnSpc>
                      </a:pPr>
                      <a:r>
                        <a:rPr sz="1200" b="1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17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219,8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340"/>
                        </a:lnSpc>
                      </a:pPr>
                      <a:r>
                        <a:rPr sz="1200" b="1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18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55,3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ts val="1340"/>
                        </a:lnSpc>
                      </a:pP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ts val="134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275,2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-7,4%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40"/>
                        </a:lnSpc>
                      </a:pPr>
                      <a:r>
                        <a:rPr sz="1200" b="1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</a:pPr>
                      <a:r>
                        <a:rPr sz="1200" b="1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76" name="object 76"/>
          <p:cNvSpPr txBox="1"/>
          <p:nvPr/>
        </p:nvSpPr>
        <p:spPr>
          <a:xfrm>
            <a:off x="9322434" y="2107818"/>
            <a:ext cx="2535555" cy="271716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99085" marR="48895" indent="-287020">
              <a:lnSpc>
                <a:spcPts val="1730"/>
              </a:lnSpc>
              <a:spcBef>
                <a:spcPts val="310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In Lombardia persi 80  miliardi nel 2020-21  rispetto a tendenze ante  COVID-19</a:t>
            </a:r>
            <a:endParaRPr sz="1600">
              <a:latin typeface="Arial"/>
              <a:cs typeface="Arial"/>
            </a:endParaRPr>
          </a:p>
          <a:p>
            <a:pPr marL="299085" marR="5080" indent="-287020">
              <a:lnSpc>
                <a:spcPts val="1730"/>
              </a:lnSpc>
              <a:spcBef>
                <a:spcPts val="990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In tutte le regioni nel  2021 </a:t>
            </a:r>
            <a:r>
              <a:rPr sz="1600" dirty="0">
                <a:solidFill>
                  <a:srgbClr val="6A6A6A"/>
                </a:solidFill>
                <a:latin typeface="Arial"/>
                <a:cs typeface="Arial"/>
              </a:rPr>
              <a:t>si </a:t>
            </a: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recupera il livello  di fatturato</a:t>
            </a:r>
            <a:r>
              <a:rPr sz="1600" spc="25" dirty="0">
                <a:solidFill>
                  <a:srgbClr val="6A6A6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2019</a:t>
            </a:r>
            <a:endParaRPr sz="1600">
              <a:latin typeface="Arial"/>
              <a:cs typeface="Arial"/>
            </a:endParaRPr>
          </a:p>
          <a:p>
            <a:pPr marL="299085" marR="26670" indent="-287020">
              <a:lnSpc>
                <a:spcPct val="90100"/>
              </a:lnSpc>
              <a:spcBef>
                <a:spcPts val="965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In Basilicata e Piemonte  le tendenze più negative  per il 2020, a causa del  peso</a:t>
            </a:r>
            <a:r>
              <a:rPr sz="1600" spc="-10" dirty="0">
                <a:solidFill>
                  <a:srgbClr val="6A6A6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dell’automotive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614" y="481024"/>
            <a:ext cx="10500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L’impatto </a:t>
            </a:r>
            <a:r>
              <a:rPr spc="-5" dirty="0"/>
              <a:t>sulle regioni secondo lo scenario </a:t>
            </a:r>
            <a:r>
              <a:rPr dirty="0"/>
              <a:t>COVID-19</a:t>
            </a:r>
            <a:r>
              <a:rPr spc="180" dirty="0"/>
              <a:t> </a:t>
            </a:r>
            <a:r>
              <a:rPr dirty="0"/>
              <a:t>pessimistico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6004" y="1165986"/>
            <a:ext cx="4699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Fatturato delle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imprese </a:t>
            </a:r>
            <a:r>
              <a:rPr sz="1800" b="1" dirty="0">
                <a:solidFill>
                  <a:srgbClr val="6A6A6A"/>
                </a:solidFill>
                <a:latin typeface="Arial"/>
                <a:cs typeface="Arial"/>
              </a:rPr>
              <a:t>italiane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per</a:t>
            </a:r>
            <a:r>
              <a:rPr sz="1800" b="1" spc="-40" dirty="0">
                <a:solidFill>
                  <a:srgbClr val="6A6A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A6A6A"/>
                </a:solidFill>
                <a:latin typeface="Arial"/>
                <a:cs typeface="Arial"/>
              </a:rPr>
              <a:t>regione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2434" y="2107818"/>
            <a:ext cx="2568575" cy="237109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99085" marR="20320" indent="-287020">
              <a:lnSpc>
                <a:spcPct val="90000"/>
              </a:lnSpc>
              <a:spcBef>
                <a:spcPts val="285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In Lombardia persi 182  miliardi nel 2020-21  rispetto a tendenze ante  COVID-19; nel Lazio</a:t>
            </a:r>
            <a:r>
              <a:rPr sz="1600" spc="-35" dirty="0">
                <a:solidFill>
                  <a:srgbClr val="6A6A6A"/>
                </a:solidFill>
                <a:latin typeface="Arial"/>
                <a:cs typeface="Arial"/>
              </a:rPr>
              <a:t> </a:t>
            </a:r>
            <a:r>
              <a:rPr sz="1600" spc="-45" dirty="0">
                <a:solidFill>
                  <a:srgbClr val="6A6A6A"/>
                </a:solidFill>
                <a:latin typeface="Arial"/>
                <a:cs typeface="Arial"/>
              </a:rPr>
              <a:t>118  </a:t>
            </a: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miliardi</a:t>
            </a:r>
            <a:endParaRPr sz="1600">
              <a:latin typeface="Arial"/>
              <a:cs typeface="Arial"/>
            </a:endParaRPr>
          </a:p>
          <a:p>
            <a:pPr marL="299085" marR="5080" indent="-287020">
              <a:lnSpc>
                <a:spcPts val="1730"/>
              </a:lnSpc>
              <a:spcBef>
                <a:spcPts val="1019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-5" dirty="0">
                <a:solidFill>
                  <a:srgbClr val="6A6A6A"/>
                </a:solidFill>
                <a:latin typeface="Arial"/>
                <a:cs typeface="Arial"/>
              </a:rPr>
              <a:t>Nel 2020 e perdite  relativamente più pesanti  si osservano in  Basilicata, Piemonte e  </a:t>
            </a:r>
            <a:r>
              <a:rPr sz="1600" dirty="0">
                <a:solidFill>
                  <a:srgbClr val="6A6A6A"/>
                </a:solidFill>
                <a:latin typeface="Arial"/>
                <a:cs typeface="Arial"/>
              </a:rPr>
              <a:t>Lazio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19111" y="6363426"/>
            <a:ext cx="38100" cy="38100"/>
            <a:chOff x="1519111" y="6363426"/>
            <a:chExt cx="38100" cy="38100"/>
          </a:xfrm>
        </p:grpSpPr>
        <p:sp>
          <p:nvSpPr>
            <p:cNvPr id="6" name="object 6"/>
            <p:cNvSpPr/>
            <p:nvPr/>
          </p:nvSpPr>
          <p:spPr>
            <a:xfrm>
              <a:off x="1521798" y="636613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241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19111" y="6363426"/>
              <a:ext cx="38100" cy="5715"/>
            </a:xfrm>
            <a:custGeom>
              <a:avLst/>
              <a:gdLst/>
              <a:ahLst/>
              <a:cxnLst/>
              <a:rect l="l" t="t" r="r" b="b"/>
              <a:pathLst>
                <a:path w="38100" h="5714">
                  <a:moveTo>
                    <a:pt x="3761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7614" y="5410"/>
                  </a:lnTo>
                  <a:lnTo>
                    <a:pt x="3761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21798" y="637154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5">
                  <a:moveTo>
                    <a:pt x="0" y="0"/>
                  </a:moveTo>
                  <a:lnTo>
                    <a:pt x="2686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19111" y="6368837"/>
              <a:ext cx="32384" cy="5715"/>
            </a:xfrm>
            <a:custGeom>
              <a:avLst/>
              <a:gdLst/>
              <a:ahLst/>
              <a:cxnLst/>
              <a:rect l="l" t="t" r="r" b="b"/>
              <a:pathLst>
                <a:path w="32384" h="5714">
                  <a:moveTo>
                    <a:pt x="32241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2241" y="5410"/>
                  </a:lnTo>
                  <a:lnTo>
                    <a:pt x="3224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21798" y="6376953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90">
                  <a:moveTo>
                    <a:pt x="0" y="0"/>
                  </a:moveTo>
                  <a:lnTo>
                    <a:pt x="21494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19111" y="6374247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5" h="5714">
                  <a:moveTo>
                    <a:pt x="26867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6867" y="5410"/>
                  </a:lnTo>
                  <a:lnTo>
                    <a:pt x="2686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21798" y="6382363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09">
                  <a:moveTo>
                    <a:pt x="0" y="0"/>
                  </a:moveTo>
                  <a:lnTo>
                    <a:pt x="16120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19111" y="6379658"/>
              <a:ext cx="21590" cy="5715"/>
            </a:xfrm>
            <a:custGeom>
              <a:avLst/>
              <a:gdLst/>
              <a:ahLst/>
              <a:cxnLst/>
              <a:rect l="l" t="t" r="r" b="b"/>
              <a:pathLst>
                <a:path w="21590" h="5714">
                  <a:moveTo>
                    <a:pt x="2149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1494" y="5410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21798" y="6387774"/>
              <a:ext cx="10795" cy="0"/>
            </a:xfrm>
            <a:custGeom>
              <a:avLst/>
              <a:gdLst/>
              <a:ahLst/>
              <a:cxnLst/>
              <a:rect l="l" t="t" r="r" b="b"/>
              <a:pathLst>
                <a:path w="10794">
                  <a:moveTo>
                    <a:pt x="0" y="0"/>
                  </a:moveTo>
                  <a:lnTo>
                    <a:pt x="1074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19111" y="6385069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09" h="5714">
                  <a:moveTo>
                    <a:pt x="16120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16120" y="5410"/>
                  </a:lnTo>
                  <a:lnTo>
                    <a:pt x="1612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21798" y="6393185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5">
                  <a:moveTo>
                    <a:pt x="0" y="0"/>
                  </a:moveTo>
                  <a:lnTo>
                    <a:pt x="5373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19110" y="6390487"/>
              <a:ext cx="10795" cy="11430"/>
            </a:xfrm>
            <a:custGeom>
              <a:avLst/>
              <a:gdLst/>
              <a:ahLst/>
              <a:cxnLst/>
              <a:rect l="l" t="t" r="r" b="b"/>
              <a:pathLst>
                <a:path w="10794" h="11429">
                  <a:moveTo>
                    <a:pt x="1074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0" y="10820"/>
                  </a:lnTo>
                  <a:lnTo>
                    <a:pt x="5372" y="10820"/>
                  </a:lnTo>
                  <a:lnTo>
                    <a:pt x="5372" y="5410"/>
                  </a:lnTo>
                  <a:lnTo>
                    <a:pt x="10744" y="5410"/>
                  </a:lnTo>
                  <a:lnTo>
                    <a:pt x="1074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148032" y="6363426"/>
            <a:ext cx="38100" cy="38100"/>
            <a:chOff x="2148032" y="6363426"/>
            <a:chExt cx="38100" cy="38100"/>
          </a:xfrm>
        </p:grpSpPr>
        <p:sp>
          <p:nvSpPr>
            <p:cNvPr id="19" name="object 19"/>
            <p:cNvSpPr/>
            <p:nvPr/>
          </p:nvSpPr>
          <p:spPr>
            <a:xfrm>
              <a:off x="2150719" y="636613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241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48032" y="6363426"/>
              <a:ext cx="38100" cy="5715"/>
            </a:xfrm>
            <a:custGeom>
              <a:avLst/>
              <a:gdLst/>
              <a:ahLst/>
              <a:cxnLst/>
              <a:rect l="l" t="t" r="r" b="b"/>
              <a:pathLst>
                <a:path w="38100" h="5714">
                  <a:moveTo>
                    <a:pt x="3761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7614" y="5410"/>
                  </a:lnTo>
                  <a:lnTo>
                    <a:pt x="3761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50719" y="637154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5">
                  <a:moveTo>
                    <a:pt x="0" y="0"/>
                  </a:moveTo>
                  <a:lnTo>
                    <a:pt x="2686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48032" y="6368837"/>
              <a:ext cx="32384" cy="5715"/>
            </a:xfrm>
            <a:custGeom>
              <a:avLst/>
              <a:gdLst/>
              <a:ahLst/>
              <a:cxnLst/>
              <a:rect l="l" t="t" r="r" b="b"/>
              <a:pathLst>
                <a:path w="32385" h="5714">
                  <a:moveTo>
                    <a:pt x="32241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2241" y="5410"/>
                  </a:lnTo>
                  <a:lnTo>
                    <a:pt x="3224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150719" y="6376953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94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148032" y="6374247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5" h="5714">
                  <a:moveTo>
                    <a:pt x="26867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6867" y="5410"/>
                  </a:lnTo>
                  <a:lnTo>
                    <a:pt x="2686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50719" y="6382363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10">
                  <a:moveTo>
                    <a:pt x="0" y="0"/>
                  </a:moveTo>
                  <a:lnTo>
                    <a:pt x="16120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148032" y="6379658"/>
              <a:ext cx="21590" cy="5715"/>
            </a:xfrm>
            <a:custGeom>
              <a:avLst/>
              <a:gdLst/>
              <a:ahLst/>
              <a:cxnLst/>
              <a:rect l="l" t="t" r="r" b="b"/>
              <a:pathLst>
                <a:path w="21589" h="5714">
                  <a:moveTo>
                    <a:pt x="2149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1494" y="5410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50719" y="6387774"/>
              <a:ext cx="10795" cy="0"/>
            </a:xfrm>
            <a:custGeom>
              <a:avLst/>
              <a:gdLst/>
              <a:ahLst/>
              <a:cxnLst/>
              <a:rect l="l" t="t" r="r" b="b"/>
              <a:pathLst>
                <a:path w="10794">
                  <a:moveTo>
                    <a:pt x="0" y="0"/>
                  </a:moveTo>
                  <a:lnTo>
                    <a:pt x="1074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48032" y="6385069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10" h="5714">
                  <a:moveTo>
                    <a:pt x="16120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16120" y="5410"/>
                  </a:lnTo>
                  <a:lnTo>
                    <a:pt x="1612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50719" y="6393185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4">
                  <a:moveTo>
                    <a:pt x="0" y="0"/>
                  </a:moveTo>
                  <a:lnTo>
                    <a:pt x="5373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48032" y="6390479"/>
              <a:ext cx="10795" cy="5715"/>
            </a:xfrm>
            <a:custGeom>
              <a:avLst/>
              <a:gdLst/>
              <a:ahLst/>
              <a:cxnLst/>
              <a:rect l="l" t="t" r="r" b="b"/>
              <a:pathLst>
                <a:path w="10794" h="5714">
                  <a:moveTo>
                    <a:pt x="10747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10747" y="5410"/>
                  </a:lnTo>
                  <a:lnTo>
                    <a:pt x="1074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50719" y="6398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48032" y="639589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373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5373" y="5410"/>
                  </a:lnTo>
                  <a:lnTo>
                    <a:pt x="5373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2777275" y="6363426"/>
            <a:ext cx="38100" cy="38100"/>
            <a:chOff x="2777275" y="6363426"/>
            <a:chExt cx="38100" cy="38100"/>
          </a:xfrm>
        </p:grpSpPr>
        <p:sp>
          <p:nvSpPr>
            <p:cNvPr id="34" name="object 34"/>
            <p:cNvSpPr/>
            <p:nvPr/>
          </p:nvSpPr>
          <p:spPr>
            <a:xfrm>
              <a:off x="2779962" y="636613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241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77275" y="6363426"/>
              <a:ext cx="38100" cy="5715"/>
            </a:xfrm>
            <a:custGeom>
              <a:avLst/>
              <a:gdLst/>
              <a:ahLst/>
              <a:cxnLst/>
              <a:rect l="l" t="t" r="r" b="b"/>
              <a:pathLst>
                <a:path w="38100" h="5714">
                  <a:moveTo>
                    <a:pt x="3761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7614" y="5410"/>
                  </a:lnTo>
                  <a:lnTo>
                    <a:pt x="3761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779962" y="637154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5">
                  <a:moveTo>
                    <a:pt x="0" y="0"/>
                  </a:moveTo>
                  <a:lnTo>
                    <a:pt x="2686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777275" y="6368837"/>
              <a:ext cx="32384" cy="5715"/>
            </a:xfrm>
            <a:custGeom>
              <a:avLst/>
              <a:gdLst/>
              <a:ahLst/>
              <a:cxnLst/>
              <a:rect l="l" t="t" r="r" b="b"/>
              <a:pathLst>
                <a:path w="32385" h="5714">
                  <a:moveTo>
                    <a:pt x="32241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2241" y="5410"/>
                  </a:lnTo>
                  <a:lnTo>
                    <a:pt x="3224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79962" y="6376953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94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77275" y="6374247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5" h="5714">
                  <a:moveTo>
                    <a:pt x="26867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6867" y="5410"/>
                  </a:lnTo>
                  <a:lnTo>
                    <a:pt x="2686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79962" y="6382363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10">
                  <a:moveTo>
                    <a:pt x="0" y="0"/>
                  </a:moveTo>
                  <a:lnTo>
                    <a:pt x="16120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77275" y="6379658"/>
              <a:ext cx="21590" cy="5715"/>
            </a:xfrm>
            <a:custGeom>
              <a:avLst/>
              <a:gdLst/>
              <a:ahLst/>
              <a:cxnLst/>
              <a:rect l="l" t="t" r="r" b="b"/>
              <a:pathLst>
                <a:path w="21589" h="5714">
                  <a:moveTo>
                    <a:pt x="2149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1494" y="5410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79962" y="6387774"/>
              <a:ext cx="10795" cy="0"/>
            </a:xfrm>
            <a:custGeom>
              <a:avLst/>
              <a:gdLst/>
              <a:ahLst/>
              <a:cxnLst/>
              <a:rect l="l" t="t" r="r" b="b"/>
              <a:pathLst>
                <a:path w="10794">
                  <a:moveTo>
                    <a:pt x="0" y="0"/>
                  </a:moveTo>
                  <a:lnTo>
                    <a:pt x="1074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77275" y="6385069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10" h="5714">
                  <a:moveTo>
                    <a:pt x="16120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16120" y="5410"/>
                  </a:lnTo>
                  <a:lnTo>
                    <a:pt x="1612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79962" y="6393185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4">
                  <a:moveTo>
                    <a:pt x="0" y="0"/>
                  </a:moveTo>
                  <a:lnTo>
                    <a:pt x="5373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777275" y="6390479"/>
              <a:ext cx="10795" cy="5715"/>
            </a:xfrm>
            <a:custGeom>
              <a:avLst/>
              <a:gdLst/>
              <a:ahLst/>
              <a:cxnLst/>
              <a:rect l="l" t="t" r="r" b="b"/>
              <a:pathLst>
                <a:path w="10794" h="5714">
                  <a:moveTo>
                    <a:pt x="10747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10747" y="5410"/>
                  </a:lnTo>
                  <a:lnTo>
                    <a:pt x="1074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779962" y="6398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777275" y="639589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373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5373" y="5410"/>
                  </a:lnTo>
                  <a:lnTo>
                    <a:pt x="5373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3513773" y="6363426"/>
            <a:ext cx="38100" cy="38100"/>
            <a:chOff x="3513773" y="6363426"/>
            <a:chExt cx="38100" cy="38100"/>
          </a:xfrm>
        </p:grpSpPr>
        <p:sp>
          <p:nvSpPr>
            <p:cNvPr id="49" name="object 49"/>
            <p:cNvSpPr/>
            <p:nvPr/>
          </p:nvSpPr>
          <p:spPr>
            <a:xfrm>
              <a:off x="3516460" y="636613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241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513773" y="6363426"/>
              <a:ext cx="38100" cy="5715"/>
            </a:xfrm>
            <a:custGeom>
              <a:avLst/>
              <a:gdLst/>
              <a:ahLst/>
              <a:cxnLst/>
              <a:rect l="l" t="t" r="r" b="b"/>
              <a:pathLst>
                <a:path w="38100" h="5714">
                  <a:moveTo>
                    <a:pt x="3761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7614" y="5410"/>
                  </a:lnTo>
                  <a:lnTo>
                    <a:pt x="3761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516460" y="637154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4">
                  <a:moveTo>
                    <a:pt x="0" y="0"/>
                  </a:moveTo>
                  <a:lnTo>
                    <a:pt x="2686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513773" y="6368837"/>
              <a:ext cx="32384" cy="5715"/>
            </a:xfrm>
            <a:custGeom>
              <a:avLst/>
              <a:gdLst/>
              <a:ahLst/>
              <a:cxnLst/>
              <a:rect l="l" t="t" r="r" b="b"/>
              <a:pathLst>
                <a:path w="32385" h="5714">
                  <a:moveTo>
                    <a:pt x="32241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2241" y="5410"/>
                  </a:lnTo>
                  <a:lnTo>
                    <a:pt x="3224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516460" y="6376953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94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13773" y="6374247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4" h="5714">
                  <a:moveTo>
                    <a:pt x="26867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6867" y="5410"/>
                  </a:lnTo>
                  <a:lnTo>
                    <a:pt x="2686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16460" y="6382363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10">
                  <a:moveTo>
                    <a:pt x="0" y="0"/>
                  </a:moveTo>
                  <a:lnTo>
                    <a:pt x="16120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513773" y="6379658"/>
              <a:ext cx="21590" cy="5715"/>
            </a:xfrm>
            <a:custGeom>
              <a:avLst/>
              <a:gdLst/>
              <a:ahLst/>
              <a:cxnLst/>
              <a:rect l="l" t="t" r="r" b="b"/>
              <a:pathLst>
                <a:path w="21589" h="5714">
                  <a:moveTo>
                    <a:pt x="2149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1494" y="5410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516460" y="6387774"/>
              <a:ext cx="10795" cy="0"/>
            </a:xfrm>
            <a:custGeom>
              <a:avLst/>
              <a:gdLst/>
              <a:ahLst/>
              <a:cxnLst/>
              <a:rect l="l" t="t" r="r" b="b"/>
              <a:pathLst>
                <a:path w="10795">
                  <a:moveTo>
                    <a:pt x="0" y="0"/>
                  </a:moveTo>
                  <a:lnTo>
                    <a:pt x="1074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513773" y="6385069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10" h="5714">
                  <a:moveTo>
                    <a:pt x="16120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16120" y="5410"/>
                  </a:lnTo>
                  <a:lnTo>
                    <a:pt x="1612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516460" y="6393185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4">
                  <a:moveTo>
                    <a:pt x="0" y="0"/>
                  </a:moveTo>
                  <a:lnTo>
                    <a:pt x="5373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513772" y="6390487"/>
              <a:ext cx="10795" cy="11430"/>
            </a:xfrm>
            <a:custGeom>
              <a:avLst/>
              <a:gdLst/>
              <a:ahLst/>
              <a:cxnLst/>
              <a:rect l="l" t="t" r="r" b="b"/>
              <a:pathLst>
                <a:path w="10795" h="11429">
                  <a:moveTo>
                    <a:pt x="1074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0" y="10820"/>
                  </a:lnTo>
                  <a:lnTo>
                    <a:pt x="5372" y="10820"/>
                  </a:lnTo>
                  <a:lnTo>
                    <a:pt x="5372" y="5410"/>
                  </a:lnTo>
                  <a:lnTo>
                    <a:pt x="10744" y="5410"/>
                  </a:lnTo>
                  <a:lnTo>
                    <a:pt x="1074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4143016" y="6363426"/>
            <a:ext cx="38100" cy="38100"/>
            <a:chOff x="4143016" y="6363426"/>
            <a:chExt cx="38100" cy="38100"/>
          </a:xfrm>
        </p:grpSpPr>
        <p:sp>
          <p:nvSpPr>
            <p:cNvPr id="62" name="object 62"/>
            <p:cNvSpPr/>
            <p:nvPr/>
          </p:nvSpPr>
          <p:spPr>
            <a:xfrm>
              <a:off x="4145703" y="636613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241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143016" y="6363426"/>
              <a:ext cx="38100" cy="5715"/>
            </a:xfrm>
            <a:custGeom>
              <a:avLst/>
              <a:gdLst/>
              <a:ahLst/>
              <a:cxnLst/>
              <a:rect l="l" t="t" r="r" b="b"/>
              <a:pathLst>
                <a:path w="38100" h="5714">
                  <a:moveTo>
                    <a:pt x="3761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7614" y="5410"/>
                  </a:lnTo>
                  <a:lnTo>
                    <a:pt x="3761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145703" y="6371542"/>
              <a:ext cx="27305" cy="0"/>
            </a:xfrm>
            <a:custGeom>
              <a:avLst/>
              <a:gdLst/>
              <a:ahLst/>
              <a:cxnLst/>
              <a:rect l="l" t="t" r="r" b="b"/>
              <a:pathLst>
                <a:path w="27304">
                  <a:moveTo>
                    <a:pt x="0" y="0"/>
                  </a:moveTo>
                  <a:lnTo>
                    <a:pt x="2686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143016" y="6368837"/>
              <a:ext cx="32384" cy="5715"/>
            </a:xfrm>
            <a:custGeom>
              <a:avLst/>
              <a:gdLst/>
              <a:ahLst/>
              <a:cxnLst/>
              <a:rect l="l" t="t" r="r" b="b"/>
              <a:pathLst>
                <a:path w="32385" h="5714">
                  <a:moveTo>
                    <a:pt x="32241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32241" y="5410"/>
                  </a:lnTo>
                  <a:lnTo>
                    <a:pt x="3224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145703" y="6376953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94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143016" y="6374247"/>
              <a:ext cx="27305" cy="5715"/>
            </a:xfrm>
            <a:custGeom>
              <a:avLst/>
              <a:gdLst/>
              <a:ahLst/>
              <a:cxnLst/>
              <a:rect l="l" t="t" r="r" b="b"/>
              <a:pathLst>
                <a:path w="27304" h="5714">
                  <a:moveTo>
                    <a:pt x="26867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6867" y="5410"/>
                  </a:lnTo>
                  <a:lnTo>
                    <a:pt x="2686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145703" y="6382363"/>
              <a:ext cx="16510" cy="0"/>
            </a:xfrm>
            <a:custGeom>
              <a:avLst/>
              <a:gdLst/>
              <a:ahLst/>
              <a:cxnLst/>
              <a:rect l="l" t="t" r="r" b="b"/>
              <a:pathLst>
                <a:path w="16510">
                  <a:moveTo>
                    <a:pt x="0" y="0"/>
                  </a:moveTo>
                  <a:lnTo>
                    <a:pt x="16120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143016" y="6379658"/>
              <a:ext cx="21590" cy="5715"/>
            </a:xfrm>
            <a:custGeom>
              <a:avLst/>
              <a:gdLst/>
              <a:ahLst/>
              <a:cxnLst/>
              <a:rect l="l" t="t" r="r" b="b"/>
              <a:pathLst>
                <a:path w="21589" h="5714">
                  <a:moveTo>
                    <a:pt x="21494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21494" y="5410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145703" y="6387774"/>
              <a:ext cx="10795" cy="0"/>
            </a:xfrm>
            <a:custGeom>
              <a:avLst/>
              <a:gdLst/>
              <a:ahLst/>
              <a:cxnLst/>
              <a:rect l="l" t="t" r="r" b="b"/>
              <a:pathLst>
                <a:path w="10795">
                  <a:moveTo>
                    <a:pt x="0" y="0"/>
                  </a:moveTo>
                  <a:lnTo>
                    <a:pt x="10747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143016" y="6385069"/>
              <a:ext cx="16510" cy="5715"/>
            </a:xfrm>
            <a:custGeom>
              <a:avLst/>
              <a:gdLst/>
              <a:ahLst/>
              <a:cxnLst/>
              <a:rect l="l" t="t" r="r" b="b"/>
              <a:pathLst>
                <a:path w="16510" h="5714">
                  <a:moveTo>
                    <a:pt x="16120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16120" y="5410"/>
                  </a:lnTo>
                  <a:lnTo>
                    <a:pt x="1612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45703" y="6393185"/>
              <a:ext cx="5715" cy="0"/>
            </a:xfrm>
            <a:custGeom>
              <a:avLst/>
              <a:gdLst/>
              <a:ahLst/>
              <a:cxnLst/>
              <a:rect l="l" t="t" r="r" b="b"/>
              <a:pathLst>
                <a:path w="5714">
                  <a:moveTo>
                    <a:pt x="0" y="0"/>
                  </a:moveTo>
                  <a:lnTo>
                    <a:pt x="5373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143016" y="6390479"/>
              <a:ext cx="10795" cy="5715"/>
            </a:xfrm>
            <a:custGeom>
              <a:avLst/>
              <a:gdLst/>
              <a:ahLst/>
              <a:cxnLst/>
              <a:rect l="l" t="t" r="r" b="b"/>
              <a:pathLst>
                <a:path w="10795" h="5714">
                  <a:moveTo>
                    <a:pt x="10747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10747" y="5410"/>
                  </a:lnTo>
                  <a:lnTo>
                    <a:pt x="1074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145703" y="6398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41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143016" y="639589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373" y="0"/>
                  </a:moveTo>
                  <a:lnTo>
                    <a:pt x="0" y="0"/>
                  </a:lnTo>
                  <a:lnTo>
                    <a:pt x="0" y="5410"/>
                  </a:lnTo>
                  <a:lnTo>
                    <a:pt x="5373" y="5410"/>
                  </a:lnTo>
                  <a:lnTo>
                    <a:pt x="5373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228600" y="1775484"/>
          <a:ext cx="9013185" cy="47829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5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5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11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6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250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486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486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4866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38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senza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shock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COVID-19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(€mld)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628650" algn="l"/>
                          <a:tab pos="1257935" algn="l"/>
                        </a:tabLst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2019	2020	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F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F539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COVID-19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pessim.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(€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mld)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628650" algn="l"/>
                        </a:tabLst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2020	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F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F539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rowSpan="2" gridSpan="4">
                  <a:txBody>
                    <a:bodyPr/>
                    <a:lstStyle/>
                    <a:p>
                      <a:pPr marL="120650">
                        <a:lnSpc>
                          <a:spcPts val="1245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fatturato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perso vs</a:t>
                      </a:r>
                      <a:r>
                        <a:rPr sz="12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situazione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58750" marR="31750" indent="155575">
                        <a:lnSpc>
                          <a:spcPts val="1580"/>
                        </a:lnSpc>
                        <a:spcBef>
                          <a:spcPts val="70"/>
                        </a:spcBef>
                        <a:tabLst>
                          <a:tab pos="782320" algn="l"/>
                          <a:tab pos="1292860" algn="l"/>
                        </a:tabLst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ante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COVID-19 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(€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mld) 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	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	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F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F539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tassi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variazione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2020/2019 2021/2020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2021/2019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F5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F539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2F539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2F539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2F539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2F539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73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Lombardia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751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764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780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634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728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5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130,1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6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51,9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182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14,8%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052"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Lazio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398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404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310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387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94,3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6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1717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118,2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43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24,6%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-2,9%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73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Piemonte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186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188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192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143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177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45,1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6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-4,9%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52"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Veneto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244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199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227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40,4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6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17,0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9273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57,4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43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14,4%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73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Emilia</a:t>
                      </a:r>
                      <a:r>
                        <a:rPr sz="1200" spc="-5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Romagna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243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197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40,9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6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15,0%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727"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Toscana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6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9273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33,6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43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15,8%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873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Campania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052"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Trentino </a:t>
                      </a:r>
                      <a:r>
                        <a:rPr sz="1200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Alto</a:t>
                      </a:r>
                      <a:r>
                        <a:rPr sz="1200" spc="-4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Adige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9273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43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18,7%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-4,4%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73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Sicilia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25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17,9%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052"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Puglia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9273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13,3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43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73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Friuli Venezia</a:t>
                      </a:r>
                      <a:r>
                        <a:rPr sz="1200" spc="-1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Giulia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-2,6%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106"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Liguria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9273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43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-4,3%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602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Marche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15,6%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-4,2%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052"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Abruzzo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36766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43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23,7%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-4,6%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873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Sardegna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019"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Umbria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36766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43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-2,5%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332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Basilicata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29,2%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-5,1%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003">
                <a:tc>
                  <a:txBody>
                    <a:bodyPr/>
                    <a:lstStyle/>
                    <a:p>
                      <a:pPr marL="24130">
                        <a:lnSpc>
                          <a:spcPts val="132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Calabria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2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2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2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2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2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25"/>
                        </a:lnSpc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25"/>
                        </a:lnSpc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25"/>
                        </a:lnSpc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ts val="132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32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2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16,6%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4785"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</a:pPr>
                      <a:r>
                        <a:rPr sz="1200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Valle</a:t>
                      </a:r>
                      <a:r>
                        <a:rPr sz="1200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d'Aosta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ts val="1435"/>
                        </a:lnSpc>
                        <a:tabLst>
                          <a:tab pos="367665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1,3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ts val="1435"/>
                        </a:lnSpc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35"/>
                        </a:lnSpc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22,1%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465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Molise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49554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260350" algn="l"/>
                        </a:tabLst>
                      </a:pPr>
                      <a:r>
                        <a:rPr sz="1200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0,2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20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2F5395"/>
                      </a:solidFill>
                      <a:prstDash val="solid"/>
                    </a:lnL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16,1%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4165">
                <a:tc>
                  <a:txBody>
                    <a:bodyPr/>
                    <a:lstStyle/>
                    <a:p>
                      <a:pPr marL="24130">
                        <a:lnSpc>
                          <a:spcPts val="133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Italia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3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410,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3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452,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3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502,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33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982,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3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2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330,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30"/>
                        </a:lnSpc>
                      </a:pPr>
                      <a:r>
                        <a:rPr sz="1200" b="1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18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469,7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1330"/>
                        </a:lnSpc>
                      </a:pPr>
                      <a:r>
                        <a:rPr sz="1200" b="1" spc="-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171,9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ts val="1330"/>
                        </a:lnSpc>
                      </a:pP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72085" algn="r">
                        <a:lnSpc>
                          <a:spcPts val="133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641,6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R w="6350">
                      <a:solidFill>
                        <a:srgbClr val="2F5395"/>
                      </a:solidFill>
                      <a:prstDash val="solid"/>
                    </a:ln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ts val="1330"/>
                        </a:lnSpc>
                      </a:pPr>
                      <a:r>
                        <a:rPr sz="1200" b="1" spc="15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17,8</a:t>
                      </a:r>
                      <a:r>
                        <a:rPr sz="120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F5395"/>
                      </a:solidFill>
                      <a:prstDash val="solid"/>
                    </a:lnL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30"/>
                        </a:lnSpc>
                      </a:pPr>
                      <a:r>
                        <a:rPr sz="1200" b="1" spc="-2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17,5%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30"/>
                        </a:lnSpc>
                      </a:pPr>
                      <a:r>
                        <a:rPr sz="120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-3,3%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2F5395"/>
                      </a:solidFill>
                      <a:prstDash val="solid"/>
                    </a:lnR>
                    <a:lnB w="6350">
                      <a:solidFill>
                        <a:srgbClr val="2F5395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1287</Words>
  <Application>Microsoft Office PowerPoint</Application>
  <PresentationFormat>Widescreen</PresentationFormat>
  <Paragraphs>719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Office Theme</vt:lpstr>
      <vt:lpstr>L’impatto secondo lo scenario COVID-19 pessimistico: settori con i  maggiori e i minori impatti</vt:lpstr>
      <vt:lpstr>L’impatto sulle regioni secondo lo scenario COVID-19 base</vt:lpstr>
      <vt:lpstr>L’impatto sulle regioni secondo lo scenario COVID-19 pessimistico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Francesca Rossetti - APSP</cp:lastModifiedBy>
  <cp:revision>2</cp:revision>
  <dcterms:created xsi:type="dcterms:W3CDTF">2020-03-20T11:05:10Z</dcterms:created>
  <dcterms:modified xsi:type="dcterms:W3CDTF">2020-03-20T11:07:20Z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2020-03-20T00:00:00Z</vt:filetime>
  </property>
</Properties>
</file>